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sldIdLst>
    <p:sldId id="257" r:id="rId2"/>
    <p:sldId id="258" r:id="rId3"/>
    <p:sldId id="25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6" autoAdjust="0"/>
    <p:restoredTop sz="94660"/>
  </p:normalViewPr>
  <p:slideViewPr>
    <p:cSldViewPr snapToGrid="0">
      <p:cViewPr varScale="1">
        <p:scale>
          <a:sx n="93" d="100"/>
          <a:sy n="93" d="100"/>
        </p:scale>
        <p:origin x="90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C3DFF-2BB2-4053-A526-2490B792D5B3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D64B00-7718-497F-B6D6-488DEA9AF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6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7C99-9DA4-2190-F281-D7424031A0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923A0B-8E8B-5218-37E7-6B2AB2D06C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A9B06-C4A0-A9D0-C982-B31552037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8E9825-C160-347B-8C93-84E97A712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06EAC-4EC0-F750-6BC1-42D104347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870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AAF06-04D3-D321-5354-7DE99779A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DA5001-C7E2-591B-FA88-E7352AD9CE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949CD-D8A7-CCDB-B00A-D018145DF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A90EB-80FC-12DB-5D9D-79FEE4DC3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EAAAF-CDD6-A3AF-94C2-05464EA2C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4861DA-534B-C3BB-478B-4DEFE7AB03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51B8A6-A62A-D8CF-03F1-CAFF8B10D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D4714-3680-89BB-8585-2A6D7172F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3F73-79D1-F9EE-F2BD-B0686E665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0FCCC9-B4D3-012B-261B-902FCF2463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6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18CC4-6400-853E-2712-BE131DECC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7947E-5317-4D15-62A2-FB8B6B8272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97AF0C-166C-13D3-7A02-39766EF1E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D67959-CCB0-4417-1233-ABC7A4F3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33939D-CB65-9FC5-1D31-A5FFE197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561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04624-0A9A-DE58-6679-0A550E6F1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8F4258-D289-0FD6-64C4-6BAC2C461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9B524-8FD7-2BC9-160C-86877BDDB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C1675C-93C7-5120-0824-03D2B709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3B65A-760A-EB46-BA32-1FACD6D6B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36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24CC3-F216-7508-54A3-C5ACCB51E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EF8413-6872-FA40-04CC-DBC1669642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5DF574-1EE7-D06E-4F94-BCCBA3BA52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577B23-4394-84C7-741B-46723ADF1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C3CECF-594F-E0FF-D3BA-2F6D44E0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71DCC2-952E-710E-83A3-120F83BF0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69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5959A-1E60-88E3-12A6-E747F3AFE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63AC01-9DCF-BBB3-B089-27EB036988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F32DD9-FC55-1A10-7C03-A0CDC6983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B6F509-3153-28CA-1082-A5D223CE59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3F6C0F-46FC-70E2-09B4-4153BE137E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C965E-096C-366A-466E-9F73248CEA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7EE2D0-FBBA-AEA4-5EBF-DBEAFD92D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DB73D0-4AC2-7B5E-454E-2AA133760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39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A07EA-B6E2-A900-E569-F9AB7598B8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1D3FB4-85A4-BC59-7B1C-1BF1B5372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DB1A4-CA63-70FA-68F4-A93A1706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765C1-4F23-3E24-4A17-F898E50C7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98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2DB13B-7688-9805-F507-16226BCBF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970AC75-7586-E065-B74E-23D8A9EFF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12A63-4BE8-39E3-4CD1-985DACD7F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85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9C4BE-8DDC-1275-15E8-53F6F6492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6C3D3-2F3E-074C-B3FE-940E08A0C7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CDC4C-9777-2EE7-FDAB-85AEEDD80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FE253-0208-0C22-0FEB-D8EB77ECA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E4F0C5-3E8D-97F9-675A-1B0A95256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8B8DDF-B563-10EF-26FF-6BE4A4AB9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2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94B5-74A6-AA70-5057-1B1D04E9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1EB151-CBE9-67F0-6130-B13410F7B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8696A1-0A82-7521-2D2B-4984ADE50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635186-2F9E-078E-A122-BA42F044F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CA6DD4-64A8-6261-D5E1-485F9CA2B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F81408-CD0E-68ED-060A-5EFD91687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801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80195E-FB59-672E-5BAF-9A232FD5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47BBB7-754A-9617-4F0F-D13CE593E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4B265C-1285-27D1-6301-57675008FF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DDA91B-C8F3-35E0-9C9F-67944859F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F70E4-1957-E67E-1A4E-05B0FD57E6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E3B7D2-2C23-477A-B7E5-64419E75BE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244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doerry.org/norbert/MarineElectricalPowerSystems/index.htm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2C01C-FF08-0435-57C1-318B51A8A5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0452" y="2272275"/>
            <a:ext cx="9841230" cy="2387600"/>
          </a:xfrm>
        </p:spPr>
        <p:txBody>
          <a:bodyPr anchor="ctr">
            <a:noAutofit/>
          </a:bodyPr>
          <a:lstStyle/>
          <a:p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Electric Loads</a:t>
            </a:r>
            <a:b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Shipboard Power System Fundamentals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Revision of 2 February 2026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640AB-A565-F727-2337-204016324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10886"/>
            <a:ext cx="8654716" cy="1655762"/>
          </a:xfrm>
        </p:spPr>
        <p:txBody>
          <a:bodyPr/>
          <a:lstStyle/>
          <a:p>
            <a:r>
              <a:rPr lang="en-US" dirty="0"/>
              <a:t>Dr. Norbert Doerry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345E6F-B6B9-9C80-7F87-1F2167CEDE5C}"/>
              </a:ext>
            </a:extLst>
          </p:cNvPr>
          <p:cNvSpPr txBox="1"/>
          <p:nvPr/>
        </p:nvSpPr>
        <p:spPr>
          <a:xfrm>
            <a:off x="2706189" y="5505142"/>
            <a:ext cx="90111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http://doerry.org/norbert/MarineElectricalPowerSystems/index.htm</a:t>
            </a:r>
            <a:endParaRPr lang="en-US" dirty="0"/>
          </a:p>
          <a:p>
            <a:r>
              <a:rPr lang="en-US" dirty="0"/>
              <a:t>© 2026 by Norbert Doerry</a:t>
            </a:r>
            <a:br>
              <a:rPr lang="en-US" dirty="0"/>
            </a:br>
            <a:r>
              <a:rPr lang="en-US" dirty="0"/>
              <a:t>This work is licensed via: CC BY 4.0   (https://creativecommons.org/)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E913044E-C0F4-BA34-07EE-457D30058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37359" y="5589416"/>
            <a:ext cx="766933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4A2807-77D8-8DCF-8A1B-1B05995E5B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143" y="5589416"/>
            <a:ext cx="766933" cy="76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597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F9F2E-9E08-0845-E4EE-74AF8A5E3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6BF50-EA22-A149-E7DD-D01AC67D9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Zonal Survivability</a:t>
            </a:r>
          </a:p>
          <a:p>
            <a:pPr lvl="1"/>
            <a:r>
              <a:rPr lang="en-US" dirty="0"/>
              <a:t>If any one or two adjacent zones are damaged, loads in undamaged zones do not experience a service interruption.</a:t>
            </a:r>
          </a:p>
          <a:p>
            <a:pPr lvl="1"/>
            <a:r>
              <a:rPr lang="en-US" dirty="0"/>
              <a:t>Requires ship to be designed zonally.</a:t>
            </a:r>
          </a:p>
          <a:p>
            <a:r>
              <a:rPr lang="en-US" dirty="0"/>
              <a:t>Compartment Survivability</a:t>
            </a:r>
          </a:p>
          <a:p>
            <a:pPr lvl="1"/>
            <a:r>
              <a:rPr lang="en-US" dirty="0"/>
              <a:t>Enables restoration of power to undamaged mission critical equipment within a damaged zone.</a:t>
            </a:r>
          </a:p>
          <a:p>
            <a:pPr lvl="1"/>
            <a:r>
              <a:rPr lang="en-US" dirty="0"/>
              <a:t>Typically implemented with normal and alternate power feeds through a bus transfer.</a:t>
            </a:r>
          </a:p>
          <a:p>
            <a:pPr lvl="1"/>
            <a:r>
              <a:rPr lang="en-US" dirty="0"/>
              <a:t>May include casualty power.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6030D-57DF-9815-66CC-6041A9171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FAF00-2CC7-2F4D-1321-4AB52F72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44343-975D-4A75-4F2F-E964DD819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945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96E675-9EB7-6727-BB88-E419BAC38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Survivability – Emergency Loads and Mission Critical Equipment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652AE-AECD-FEC4-F393-283D9992C4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Commercial ships </a:t>
            </a:r>
          </a:p>
          <a:p>
            <a:pPr lvl="1"/>
            <a:r>
              <a:rPr lang="en-US" dirty="0"/>
              <a:t>Emergency loads defined in IEEE Std 45.1 and regulations.</a:t>
            </a:r>
          </a:p>
          <a:p>
            <a:pPr lvl="1"/>
            <a:r>
              <a:rPr lang="en-US" dirty="0"/>
              <a:t>Supplied power from an emergency power distribution system.</a:t>
            </a:r>
          </a:p>
          <a:p>
            <a:pPr lvl="2"/>
            <a:r>
              <a:rPr lang="en-US" dirty="0"/>
              <a:t>Includes emergency generator.</a:t>
            </a:r>
          </a:p>
          <a:p>
            <a:pPr lvl="2"/>
            <a:r>
              <a:rPr lang="en-US" dirty="0"/>
              <a:t>Includes connection to the normal power distribution system.</a:t>
            </a:r>
          </a:p>
          <a:p>
            <a:r>
              <a:rPr lang="en-US" dirty="0"/>
              <a:t>Naval ships </a:t>
            </a:r>
          </a:p>
          <a:p>
            <a:pPr lvl="1"/>
            <a:r>
              <a:rPr lang="en-US" dirty="0"/>
              <a:t>Emergency loads include those for commercial ships plus additional loads.</a:t>
            </a:r>
          </a:p>
          <a:p>
            <a:pPr lvl="1"/>
            <a:r>
              <a:rPr lang="en-US" dirty="0"/>
              <a:t>Often employ dual-use generators.</a:t>
            </a:r>
          </a:p>
          <a:p>
            <a:pPr lvl="2"/>
            <a:r>
              <a:rPr lang="en-US" dirty="0"/>
              <a:t>No separate emergency generator.</a:t>
            </a:r>
          </a:p>
          <a:p>
            <a:pPr lvl="2"/>
            <a:r>
              <a:rPr lang="en-US" dirty="0"/>
              <a:t>No separate emergency power distribution system.</a:t>
            </a:r>
          </a:p>
          <a:p>
            <a:pPr lvl="1"/>
            <a:r>
              <a:rPr lang="en-US" dirty="0"/>
              <a:t>Load shedding ensures emergency loads do not experience a service interruption.</a:t>
            </a:r>
          </a:p>
          <a:p>
            <a:pPr lvl="1"/>
            <a:r>
              <a:rPr lang="en-US" dirty="0"/>
              <a:t>Mission Critical Equipment (MCE) designated to remain operational during emergency conditions.</a:t>
            </a:r>
          </a:p>
          <a:p>
            <a:pPr lvl="2"/>
            <a:r>
              <a:rPr lang="en-US" dirty="0"/>
              <a:t>Emergency loads are a subset of MCE.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4D5DA-2F42-1853-CB4E-B7901523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A4C5EE-FAD1-891A-20AA-8DD25CE4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84530B-0462-16DF-9CF1-56E00187D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96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44EB4-CFDF-F774-0B56-57B4E671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Mission Priority Load Shedding vs. Quality of Service Load Shedding.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22583-86A9-D0FF-90F1-71280044F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Most load shedding schemes are purely mission priority load shedding.</a:t>
            </a:r>
          </a:p>
          <a:p>
            <a:pPr lvl="1"/>
            <a:r>
              <a:rPr lang="en-US" dirty="0"/>
              <a:t>Loads are prioritized by their contribution to the ship’s mission.</a:t>
            </a:r>
          </a:p>
          <a:p>
            <a:pPr lvl="1"/>
            <a:r>
              <a:rPr lang="en-US" dirty="0"/>
              <a:t>Emergency loads and MCE have the highest priority.</a:t>
            </a:r>
          </a:p>
          <a:p>
            <a:pPr lvl="1"/>
            <a:r>
              <a:rPr lang="en-US" dirty="0"/>
              <a:t>Loads with the lowest priority are shed first until generation capacity equals or exceeds load demand.</a:t>
            </a:r>
          </a:p>
          <a:p>
            <a:r>
              <a:rPr lang="en-US" dirty="0"/>
              <a:t>Quality of Service load shedding is an alternate method.</a:t>
            </a:r>
          </a:p>
          <a:p>
            <a:pPr lvl="1"/>
            <a:r>
              <a:rPr lang="en-US" dirty="0"/>
              <a:t>For power disruption durations that approach t1, Long-term interrupt loads are shed.</a:t>
            </a:r>
          </a:p>
          <a:p>
            <a:pPr lvl="2"/>
            <a:r>
              <a:rPr lang="en-US" dirty="0"/>
              <a:t>If power is restored by t2, which should be the norm, then these loads will not experience a service interruption – Goal is to minimize service interruptions.</a:t>
            </a:r>
          </a:p>
          <a:p>
            <a:pPr lvl="2"/>
            <a:r>
              <a:rPr lang="en-US" dirty="0"/>
              <a:t>If additional loads must be shed, then sufficient short-term interrupt loads are shed.</a:t>
            </a:r>
          </a:p>
          <a:p>
            <a:pPr lvl="3"/>
            <a:r>
              <a:rPr lang="en-US" dirty="0"/>
              <a:t>These loads will experience a service interruption.</a:t>
            </a:r>
          </a:p>
          <a:p>
            <a:pPr lvl="3"/>
            <a:r>
              <a:rPr lang="en-US" dirty="0"/>
              <a:t>Lower mission priority short-term interrupt loads should be shed first.</a:t>
            </a:r>
          </a:p>
          <a:p>
            <a:pPr lvl="1"/>
            <a:r>
              <a:rPr lang="en-US" dirty="0"/>
              <a:t>If the power disruption durations approaches t2, strategy switches to mission priority load shedding.</a:t>
            </a:r>
          </a:p>
          <a:p>
            <a:pPr lvl="2"/>
            <a:r>
              <a:rPr lang="en-US" dirty="0"/>
              <a:t>Service interruptions are likely – minimize their impact.</a:t>
            </a:r>
          </a:p>
          <a:p>
            <a:pPr lvl="2"/>
            <a:r>
              <a:rPr lang="en-US" dirty="0"/>
              <a:t>Higher priority loads that have been shed are restored.</a:t>
            </a:r>
          </a:p>
          <a:p>
            <a:pPr lvl="2"/>
            <a:r>
              <a:rPr lang="en-US" dirty="0"/>
              <a:t>Lower priority loads that have not been previously shed are now shed.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C91DF-1D7D-F4C0-9DAA-25A307758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06F34A-17D4-65C9-7CC6-8D30EED92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95BE2-B111-BA95-DDCC-9A432BEDB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33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4E37A-1703-6FB9-2575-109AAB2D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9DB4A07-2102-4C2B-A526-8C77D69B259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6383194"/>
              </p:ext>
            </p:extLst>
          </p:nvPr>
        </p:nvGraphicFramePr>
        <p:xfrm>
          <a:off x="1234911" y="1690688"/>
          <a:ext cx="10118889" cy="2926080"/>
        </p:xfrm>
        <a:graphic>
          <a:graphicData uri="http://schemas.openxmlformats.org/drawingml/2006/table">
            <a:tbl>
              <a:tblPr/>
              <a:tblGrid>
                <a:gridCol w="7415794">
                  <a:extLst>
                    <a:ext uri="{9D8B030D-6E8A-4147-A177-3AD203B41FA5}">
                      <a16:colId xmlns:a16="http://schemas.microsoft.com/office/drawing/2014/main" val="136993684"/>
                    </a:ext>
                  </a:extLst>
                </a:gridCol>
                <a:gridCol w="2703095">
                  <a:extLst>
                    <a:ext uri="{9D8B030D-6E8A-4147-A177-3AD203B41FA5}">
                      <a16:colId xmlns:a16="http://schemas.microsoft.com/office/drawing/2014/main" val="352429599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an Electric Power Load Analysis (EPLA) and what is it used for?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7165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implications of constant power loads on power systems?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67664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is Quality of Service?</a:t>
                      </a:r>
                      <a:endParaRPr lang="en-US" sz="2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Remember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7787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What are the implications of load harmonic currents on power systems?	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dirty="0"/>
                        <a:t>Understand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0842452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52BF393-A538-5620-3A16-5A6CAA075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7911A-2B07-5A3B-E5D2-AB7AF0E4D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2EC987-552B-0FFD-E1AD-4D23888FAA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</p:spTree>
    <p:extLst>
      <p:ext uri="{BB962C8B-B14F-4D97-AF65-F5344CB8AC3E}">
        <p14:creationId xmlns:p14="http://schemas.microsoft.com/office/powerpoint/2010/main" val="2829007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73EC9-ED34-0D80-5096-3AF684266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</a:t>
            </a:r>
            <a:br>
              <a:rPr lang="en-US" dirty="0"/>
            </a:br>
            <a:r>
              <a:rPr lang="en-US" dirty="0"/>
              <a:t>Objectives of power system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2B1BA-76AB-1178-AB8E-7DD8FC0B0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9805827" cy="466566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Power Quality</a:t>
            </a:r>
          </a:p>
          <a:p>
            <a:pPr lvl="1"/>
            <a:r>
              <a:rPr lang="en-US" dirty="0"/>
              <a:t>Properties of voltage and frequency provided to loads adhere to interface standards …</a:t>
            </a:r>
          </a:p>
          <a:p>
            <a:pPr lvl="1"/>
            <a:r>
              <a:rPr lang="en-US" dirty="0"/>
              <a:t>Subject to the properties of the current drawn by loads also adhering to interface standards.</a:t>
            </a:r>
          </a:p>
          <a:p>
            <a:pPr lvl="2"/>
            <a:r>
              <a:rPr lang="en-US" dirty="0"/>
              <a:t>Excessive load harmonic currents can result in the power distribution system not meeting voltage interface stands.</a:t>
            </a:r>
          </a:p>
          <a:p>
            <a:pPr lvl="2"/>
            <a:r>
              <a:rPr lang="en-US" dirty="0"/>
              <a:t>Excessive load harmonic currents can result in excessive heating in power distribution equipment.</a:t>
            </a:r>
          </a:p>
          <a:p>
            <a:r>
              <a:rPr lang="en-US" dirty="0"/>
              <a:t>Continuity of Service</a:t>
            </a:r>
          </a:p>
          <a:p>
            <a:pPr lvl="1"/>
            <a:r>
              <a:rPr lang="en-US" dirty="0"/>
              <a:t>Power system should have sufficient power and energy capacity.</a:t>
            </a:r>
          </a:p>
          <a:p>
            <a:pPr lvl="1"/>
            <a:r>
              <a:rPr lang="en-US" dirty="0"/>
              <a:t>Electric Power Load Analysis determines aggregate amount of power required by loads onboard ship for different operational conditions.</a:t>
            </a:r>
          </a:p>
          <a:p>
            <a:pPr lvl="1"/>
            <a:r>
              <a:rPr lang="en-US" dirty="0"/>
              <a:t>Quality of Service measures the continuity of service from the perspective of the load – Mean time between service interruption.</a:t>
            </a:r>
          </a:p>
          <a:p>
            <a:pPr lvl="1"/>
            <a:r>
              <a:rPr lang="en-US" dirty="0"/>
              <a:t>The power system should be dynamically stable.</a:t>
            </a:r>
          </a:p>
          <a:p>
            <a:pPr lvl="1"/>
            <a:r>
              <a:rPr lang="en-US" dirty="0"/>
              <a:t>The power system may require a control interface with specific loads.</a:t>
            </a:r>
          </a:p>
          <a:p>
            <a:r>
              <a:rPr lang="en-US" dirty="0"/>
              <a:t>Survivability</a:t>
            </a:r>
          </a:p>
          <a:p>
            <a:pPr lvl="1"/>
            <a:r>
              <a:rPr lang="en-US" dirty="0"/>
              <a:t>The electrical power system and other critical systems should be resilient to damaging events and have capability to recover functionality.</a:t>
            </a:r>
          </a:p>
          <a:p>
            <a:pPr lvl="1"/>
            <a:r>
              <a:rPr lang="en-US" dirty="0"/>
              <a:t>Priority is given to powering emergency loads and mission critical equipment.</a:t>
            </a:r>
          </a:p>
          <a:p>
            <a:pPr lvl="2"/>
            <a:r>
              <a:rPr lang="en-US" dirty="0"/>
              <a:t>Load shedding is one tool for implementing prioritization. 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0F16D-49D6-5861-FF5D-6F0602074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D863C-19E9-9F71-0719-1A57AE074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625CCA5-4324-3AC5-A368-32DED2177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</p:spTree>
    <p:extLst>
      <p:ext uri="{BB962C8B-B14F-4D97-AF65-F5344CB8AC3E}">
        <p14:creationId xmlns:p14="http://schemas.microsoft.com/office/powerpoint/2010/main" val="3529623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1F65E-55BC-01C7-509E-244B2D04D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Motor Vessel Dali </a:t>
            </a:r>
            <a:br>
              <a:rPr lang="en-US" dirty="0"/>
            </a:br>
            <a:r>
              <a:rPr lang="en-US" dirty="0"/>
              <a:t>Electrical Distribution System Failure:</a:t>
            </a:r>
            <a:br>
              <a:rPr lang="en-US" dirty="0"/>
            </a:br>
            <a:r>
              <a:rPr lang="en-US" dirty="0"/>
              <a:t>Emergency and Critical Loads lost power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4E23F0-500C-4F10-30F4-26D73D6BE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BC98E-CBF1-687F-4128-880AD8B6E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0CF1F-654D-6154-D8DB-E8BFBD79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192002-6C67-1322-6B74-B81D3F780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668" y="2109260"/>
            <a:ext cx="5455577" cy="409168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274A517-2B29-DEDE-B36F-AFBE59DA22CB}"/>
              </a:ext>
            </a:extLst>
          </p:cNvPr>
          <p:cNvSpPr txBox="1"/>
          <p:nvPr/>
        </p:nvSpPr>
        <p:spPr>
          <a:xfrm>
            <a:off x="8318869" y="5575025"/>
            <a:ext cx="103746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March 28, 2024</a:t>
            </a:r>
          </a:p>
          <a:p>
            <a:r>
              <a:rPr lang="en-US" sz="1000" dirty="0"/>
              <a:t>Baltimore MD</a:t>
            </a:r>
          </a:p>
          <a:p>
            <a:r>
              <a:rPr lang="en-US" sz="1000" dirty="0"/>
              <a:t>USCG Photo</a:t>
            </a:r>
          </a:p>
        </p:txBody>
      </p:sp>
    </p:spTree>
    <p:extLst>
      <p:ext uri="{BB962C8B-B14F-4D97-AF65-F5344CB8AC3E}">
        <p14:creationId xmlns:p14="http://schemas.microsoft.com/office/powerpoint/2010/main" val="3209829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B2A6-36B8-7EFC-F779-E2AA88B59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 Power Load Analysis (EPLA)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46FB1-4CBA-4F68-C391-90F841530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Electric Load List</a:t>
            </a:r>
          </a:p>
          <a:p>
            <a:pPr lvl="1"/>
            <a:r>
              <a:rPr lang="en-US" dirty="0"/>
              <a:t>Lists all electric loads and their properties.</a:t>
            </a:r>
          </a:p>
          <a:p>
            <a:pPr lvl="1"/>
            <a:r>
              <a:rPr lang="en-US" dirty="0"/>
              <a:t>Identification and characterization of large loads is important </a:t>
            </a:r>
          </a:p>
          <a:p>
            <a:pPr lvl="2"/>
            <a:r>
              <a:rPr lang="en-US" dirty="0"/>
              <a:t>Large load have a rated load of more than 20% of the online power capacity in any operating condition.</a:t>
            </a:r>
          </a:p>
          <a:p>
            <a:pPr lvl="1"/>
            <a:r>
              <a:rPr lang="en-US" dirty="0"/>
              <a:t>Early on, undetermined loads may be modeled as “Proxy Loads.”</a:t>
            </a:r>
          </a:p>
          <a:p>
            <a:pPr lvl="2"/>
            <a:r>
              <a:rPr lang="en-US" dirty="0"/>
              <a:t>Proxy loads may represent a single load or a collection of loads.</a:t>
            </a:r>
          </a:p>
          <a:p>
            <a:r>
              <a:rPr lang="en-US" dirty="0"/>
              <a:t>Load Analysis</a:t>
            </a:r>
          </a:p>
          <a:p>
            <a:pPr lvl="1"/>
            <a:r>
              <a:rPr lang="en-US" dirty="0"/>
              <a:t>Determine the maximum operating load under various conditions.</a:t>
            </a:r>
          </a:p>
          <a:p>
            <a:pPr lvl="2"/>
            <a:r>
              <a:rPr lang="en-US" dirty="0"/>
              <a:t>Traditionally only applied at total ship level to determine required generator set capacity.</a:t>
            </a:r>
          </a:p>
          <a:p>
            <a:pPr lvl="2"/>
            <a:r>
              <a:rPr lang="en-US" dirty="0"/>
              <a:t>May be employed to determine required capacity of other power system equipment such as MV to LV transformers and power converters.</a:t>
            </a:r>
          </a:p>
          <a:p>
            <a:pPr lvl="1"/>
            <a:r>
              <a:rPr lang="en-US" dirty="0"/>
              <a:t>Some loads are temperature dependent.</a:t>
            </a:r>
          </a:p>
          <a:p>
            <a:pPr lvl="1"/>
            <a:r>
              <a:rPr lang="en-US" dirty="0"/>
              <a:t>Load Factor analysis is most common; DPC 310-1 defines alternate methods.</a:t>
            </a:r>
          </a:p>
          <a:p>
            <a:r>
              <a:rPr lang="en-US" dirty="0"/>
              <a:t>References</a:t>
            </a:r>
          </a:p>
          <a:p>
            <a:pPr lvl="1"/>
            <a:r>
              <a:rPr lang="en-US" dirty="0"/>
              <a:t>DPC 310-1</a:t>
            </a:r>
          </a:p>
          <a:p>
            <a:pPr lvl="1"/>
            <a:r>
              <a:rPr lang="en-US" dirty="0"/>
              <a:t>IEEE Std 45.1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78E0A-936A-73BB-3032-B67702E7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DDD6BC-0D1B-D447-91ED-03DF1C38A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137F41-D3FC-5EF3-8A14-C52D4F6C5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86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6BF64B-3BFF-9A70-6358-66A65EE37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Service -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22191-E02F-57E8-CE4C-97DFFA01ED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Measure of continuity of service from the perspective of the load</a:t>
            </a:r>
          </a:p>
          <a:p>
            <a:pPr lvl="1"/>
            <a:r>
              <a:rPr lang="en-US" dirty="0"/>
              <a:t>Failure of continuity of service is a service interruption.</a:t>
            </a:r>
          </a:p>
          <a:p>
            <a:pPr lvl="2"/>
            <a:r>
              <a:rPr lang="en-US" dirty="0"/>
              <a:t>Metric is “mean time between service interruption” or MTBSI.</a:t>
            </a:r>
          </a:p>
          <a:p>
            <a:pPr lvl="1"/>
            <a:r>
              <a:rPr lang="en-US" dirty="0"/>
              <a:t>A service interruption is a disruption in power quality for a duration that that the load cannot tolerate.</a:t>
            </a:r>
          </a:p>
          <a:p>
            <a:pPr lvl="1"/>
            <a:r>
              <a:rPr lang="en-US" dirty="0"/>
              <a:t>If a load can tolerate a disruption of a given duration, then that disruption is not a service interruption.</a:t>
            </a:r>
          </a:p>
          <a:p>
            <a:r>
              <a:rPr lang="en-US" dirty="0"/>
              <a:t>Service interruptions categorized in terms of two system design variables:</a:t>
            </a:r>
          </a:p>
          <a:p>
            <a:pPr lvl="1"/>
            <a:r>
              <a:rPr lang="en-US" dirty="0"/>
              <a:t>Reconfiguration time (t1): maximum time to reconfigure the electrical distribution system or to clear faults without bring on additional generation capacity.</a:t>
            </a:r>
          </a:p>
          <a:p>
            <a:pPr lvl="1"/>
            <a:r>
              <a:rPr lang="en-US" dirty="0"/>
              <a:t>Generator start time (t2): maximum time to bring the slowest standby generator set online.</a:t>
            </a:r>
          </a:p>
          <a:p>
            <a:r>
              <a:rPr lang="en-US" dirty="0"/>
              <a:t>Technology choices impact t1 and t2.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DC3CB-A1F4-6C9A-B9C7-A37FE98F5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4452EC-8669-5A52-CEE3-9AD73DE9D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79D96-7A5B-86DF-61E0-F1E21EC34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787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BDC04-7386-1B71-6DEC-78C4BAF90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Quality of Service – Load categorization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A5FD97-A005-C513-3531-A957F8EE5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62776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Un-interruptible Load</a:t>
            </a:r>
          </a:p>
          <a:p>
            <a:pPr lvl="1"/>
            <a:r>
              <a:rPr lang="en-US" dirty="0"/>
              <a:t>Cannot tolerate a power disruption of duration t1.</a:t>
            </a:r>
          </a:p>
          <a:p>
            <a:pPr lvl="1"/>
            <a:r>
              <a:rPr lang="en-US" dirty="0"/>
              <a:t>Power system should be designed to provide these loads with un-interruptible power.</a:t>
            </a:r>
          </a:p>
          <a:p>
            <a:r>
              <a:rPr lang="en-US" dirty="0"/>
              <a:t>Short-term interrupt Load</a:t>
            </a:r>
          </a:p>
          <a:p>
            <a:pPr lvl="1"/>
            <a:r>
              <a:rPr lang="en-US" dirty="0"/>
              <a:t>Can tolerate a power disruption of duration t1.</a:t>
            </a:r>
          </a:p>
          <a:p>
            <a:pPr lvl="1"/>
            <a:r>
              <a:rPr lang="en-US" dirty="0"/>
              <a:t>Cannot tolerate a power disruption of duration t2.</a:t>
            </a:r>
          </a:p>
          <a:p>
            <a:pPr lvl="1"/>
            <a:r>
              <a:rPr lang="en-US" dirty="0"/>
              <a:t>Power system should be designed to subject these loads to power disruptions of no more than t1 duration.</a:t>
            </a:r>
          </a:p>
          <a:p>
            <a:r>
              <a:rPr lang="en-US" dirty="0"/>
              <a:t>Long-term interrupt Load</a:t>
            </a:r>
          </a:p>
          <a:p>
            <a:pPr lvl="1"/>
            <a:r>
              <a:rPr lang="en-US" dirty="0"/>
              <a:t>Can tolerate a power disruption of duration t2.</a:t>
            </a:r>
          </a:p>
          <a:p>
            <a:pPr lvl="1"/>
            <a:r>
              <a:rPr lang="en-US" dirty="0"/>
              <a:t>Power system should be designed to subject these loads to power disruptions of no more than t2 duration.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53B99-E4DB-C2D0-C789-AF04326510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C09BC8-EB1D-46CF-5EC6-931A855F0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40049-4ED4-1D17-9312-D7236B848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732B9C-ED42-F945-98C1-8A91BD95353D}"/>
              </a:ext>
            </a:extLst>
          </p:cNvPr>
          <p:cNvSpPr txBox="1"/>
          <p:nvPr/>
        </p:nvSpPr>
        <p:spPr>
          <a:xfrm>
            <a:off x="2301412" y="5897325"/>
            <a:ext cx="8157041" cy="369332"/>
          </a:xfrm>
          <a:prstGeom prst="rect">
            <a:avLst/>
          </a:prstGeom>
          <a:solidFill>
            <a:srgbClr val="FFFFCC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dirty="0"/>
              <a:t>Technology choices for power system components impact classification of loads</a:t>
            </a:r>
          </a:p>
        </p:txBody>
      </p:sp>
    </p:spTree>
    <p:extLst>
      <p:ext uri="{BB962C8B-B14F-4D97-AF65-F5344CB8AC3E}">
        <p14:creationId xmlns:p14="http://schemas.microsoft.com/office/powerpoint/2010/main" val="1388021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F455-9991-3921-3058-B6730A520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Stability and Constant Power Loads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11A321-5417-60CB-A859-4565C0B9C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Loads with highly efficient power electronic converters at the interface to the power distribution system may exhibit a constant power load characteristic.</a:t>
            </a:r>
          </a:p>
          <a:p>
            <a:pPr lvl="1"/>
            <a:r>
              <a:rPr lang="en-US" dirty="0"/>
              <a:t>As the system voltage decreases, the load current increases: negative incremental resistance.</a:t>
            </a:r>
          </a:p>
          <a:p>
            <a:pPr lvl="1"/>
            <a:r>
              <a:rPr lang="en-US" dirty="0"/>
              <a:t>Negative incremental resistance can interact with controls of the power system components, filters, and parasitic capacitances and inductances to create a system instability.</a:t>
            </a:r>
          </a:p>
          <a:p>
            <a:r>
              <a:rPr lang="en-US" dirty="0"/>
              <a:t>The presences of constant power loads calls for conducting a system stability analysis to ensure overall system stability.</a:t>
            </a:r>
          </a:p>
          <a:p>
            <a:pPr lvl="1"/>
            <a:r>
              <a:rPr lang="en-US" dirty="0"/>
              <a:t>Controls may be modified to stabilize an otherwise unstable system.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BAFBF-6259-6667-F92E-B3D9F4EB5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E56A9-B8BA-69C9-6376-A2FCCC227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95A98-BFAC-F3AF-028B-9FA83504F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88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A0439-0FA3-D89E-C74F-5DA1FC207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Electrical power system – load control interface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5583FC-7909-FE9D-AA88-C4787D95DB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Most loads do not directly communicate with the electrical power system controls.</a:t>
            </a:r>
          </a:p>
          <a:p>
            <a:pPr lvl="1"/>
            <a:r>
              <a:rPr lang="en-US" dirty="0"/>
              <a:t>These loads are called uncontrolled loads.</a:t>
            </a:r>
          </a:p>
          <a:p>
            <a:pPr lvl="1"/>
            <a:r>
              <a:rPr lang="en-US" dirty="0"/>
              <a:t>Only control mechanism for the electrical power system controls is to either provide power or turn power off.</a:t>
            </a:r>
          </a:p>
          <a:p>
            <a:r>
              <a:rPr lang="en-US" dirty="0"/>
              <a:t>Uncontrolled loads may be augmented with power system interface device (PSID) to provide connectivity between the load and the electrical power system controls.</a:t>
            </a:r>
          </a:p>
          <a:p>
            <a:r>
              <a:rPr lang="en-US" dirty="0"/>
              <a:t>Controlled loads have an interface between the electrical power system controls and the load.</a:t>
            </a:r>
          </a:p>
          <a:p>
            <a:r>
              <a:rPr lang="en-US" dirty="0"/>
              <a:t>A control interface facilitates load management, system stability, power continuity to emergency and mission critical loads, and survivability.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4C8377-A912-A729-94D2-1FB25D41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2/2/2026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7BC1F-5E8E-E450-B9FA-4DA8197E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2026 by Norbert Doerry                                                                                  This work is licensed via: CC BY 4.0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CAB34-5DAD-6312-8D65-14D3024E8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3B7D2-2C23-477A-B7E5-64419E75BE4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37883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6262</TotalTime>
  <Words>1463</Words>
  <Application>Microsoft Office PowerPoint</Application>
  <PresentationFormat>Widescreen</PresentationFormat>
  <Paragraphs>154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1_Office Theme</vt:lpstr>
      <vt:lpstr>Electric Loads Shipboard Power System Fundamentals  Revision of 2 February 2026</vt:lpstr>
      <vt:lpstr>Essential Questions</vt:lpstr>
      <vt:lpstr>Introduction: Objectives of power system design</vt:lpstr>
      <vt:lpstr>Motor Vessel Dali  Electrical Distribution System Failure: Emergency and Critical Loads lost power</vt:lpstr>
      <vt:lpstr>Electric Power Load Analysis (EPLA)</vt:lpstr>
      <vt:lpstr>Quality of Service - Introduction</vt:lpstr>
      <vt:lpstr>Quality of Service – Load categorization</vt:lpstr>
      <vt:lpstr>System Stability and Constant Power Loads</vt:lpstr>
      <vt:lpstr>Electrical power system – load control interface</vt:lpstr>
      <vt:lpstr>Survivability</vt:lpstr>
      <vt:lpstr>Survivability – Emergency Loads and Mission Critical Equipment</vt:lpstr>
      <vt:lpstr>Mission Priority Load Shedding vs. Quality of Service Load Shedding.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Electric Loads</dc:title>
  <dc:creator>Norbert Doerry</dc:creator>
  <cp:lastModifiedBy>Norbert Doerry</cp:lastModifiedBy>
  <cp:revision>96</cp:revision>
  <dcterms:created xsi:type="dcterms:W3CDTF">2025-04-03T12:58:23Z</dcterms:created>
  <dcterms:modified xsi:type="dcterms:W3CDTF">2026-02-02T15:41:11Z</dcterms:modified>
</cp:coreProperties>
</file>